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9" r:id="rId9"/>
    <p:sldId id="272" r:id="rId10"/>
    <p:sldId id="273" r:id="rId11"/>
    <p:sldId id="263" r:id="rId12"/>
    <p:sldId id="270" r:id="rId13"/>
    <p:sldId id="274" r:id="rId14"/>
    <p:sldId id="264" r:id="rId15"/>
    <p:sldId id="266" r:id="rId16"/>
    <p:sldId id="275" r:id="rId17"/>
    <p:sldId id="268" r:id="rId18"/>
    <p:sldId id="267" r:id="rId19"/>
    <p:sldId id="271" r:id="rId20"/>
    <p:sldId id="26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E31C31-CF3B-D748-9A62-F30CADF36E99}" type="datetimeFigureOut">
              <a:rPr lang="en-US" smtClean="0"/>
              <a:t>4/13/2016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444DFD-5988-1747-8B00-61F2438CB38E}" type="slidenum">
              <a:rPr lang="en-US" smtClean="0"/>
              <a:t>‹#›</a:t>
            </a:fld>
            <a:endParaRPr lang="en-US"/>
          </a:p>
        </p:txBody>
      </p:sp>
    </p:spTree>
    <p:extLst>
      <p:ext uri="{BB962C8B-B14F-4D97-AF65-F5344CB8AC3E}">
        <p14:creationId xmlns:p14="http://schemas.microsoft.com/office/powerpoint/2010/main" val="17068660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(Marino,</a:t>
            </a:r>
            <a:r>
              <a:rPr lang="en-US" baseline="0" dirty="0" smtClean="0"/>
              <a:t> Yi Li, </a:t>
            </a:r>
            <a:r>
              <a:rPr lang="en-US" baseline="0" dirty="0" err="1" smtClean="0"/>
              <a:t>Rueschman</a:t>
            </a:r>
            <a:r>
              <a:rPr lang="en-US" baseline="0" dirty="0" smtClean="0"/>
              <a:t>, </a:t>
            </a:r>
            <a:r>
              <a:rPr lang="en-US" baseline="0" dirty="0" err="1" smtClean="0"/>
              <a:t>Winkelman</a:t>
            </a:r>
            <a:r>
              <a:rPr lang="en-US" baseline="0" dirty="0" smtClean="0"/>
              <a:t>, </a:t>
            </a:r>
            <a:r>
              <a:rPr lang="en-US" baseline="0" dirty="0" err="1" smtClean="0"/>
              <a:t>Ellenbogen</a:t>
            </a:r>
            <a:r>
              <a:rPr lang="en-US" baseline="0" dirty="0" smtClean="0"/>
              <a:t>, </a:t>
            </a:r>
            <a:r>
              <a:rPr lang="en-US" baseline="0" dirty="0" err="1" smtClean="0"/>
              <a:t>Dulin</a:t>
            </a:r>
            <a:r>
              <a:rPr lang="en-US" baseline="0" dirty="0" smtClean="0"/>
              <a:t>, </a:t>
            </a:r>
            <a:r>
              <a:rPr lang="en-US" baseline="0" dirty="0" err="1" smtClean="0"/>
              <a:t>Berkman</a:t>
            </a:r>
            <a:r>
              <a:rPr lang="en-US" baseline="0" dirty="0" smtClean="0"/>
              <a:t> &amp; Buxton, 2013)</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2</a:t>
            </a:fld>
            <a:endParaRPr lang="en-US"/>
          </a:p>
        </p:txBody>
      </p:sp>
    </p:spTree>
    <p:extLst>
      <p:ext uri="{BB962C8B-B14F-4D97-AF65-F5344CB8AC3E}">
        <p14:creationId xmlns:p14="http://schemas.microsoft.com/office/powerpoint/2010/main" val="3151681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Richardson et al., 2007)</a:t>
            </a:r>
          </a:p>
          <a:p>
            <a:r>
              <a:rPr lang="en-US" b="1" dirty="0" err="1" smtClean="0"/>
              <a:t>Sleepfit</a:t>
            </a:r>
            <a:r>
              <a:rPr lang="en-US" b="1" dirty="0" smtClean="0"/>
              <a:t> </a:t>
            </a:r>
            <a:r>
              <a:rPr lang="en-US" b="0" dirty="0" smtClean="0"/>
              <a:t>records your</a:t>
            </a:r>
            <a:r>
              <a:rPr lang="en-US" b="0" baseline="0" dirty="0" smtClean="0"/>
              <a:t> breathing rate per minute and can help you calculate if you suffer from sleep apnea.</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12</a:t>
            </a:fld>
            <a:endParaRPr lang="en-US"/>
          </a:p>
        </p:txBody>
      </p:sp>
    </p:spTree>
    <p:extLst>
      <p:ext uri="{BB962C8B-B14F-4D97-AF65-F5344CB8AC3E}">
        <p14:creationId xmlns:p14="http://schemas.microsoft.com/office/powerpoint/2010/main" val="60451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Espie</a:t>
            </a:r>
            <a:r>
              <a:rPr lang="en-US" baseline="0" dirty="0" smtClean="0"/>
              <a:t> et al., 2014)</a:t>
            </a:r>
          </a:p>
          <a:p>
            <a:r>
              <a:rPr lang="en-US" dirty="0" smtClean="0"/>
              <a:t>By</a:t>
            </a:r>
            <a:r>
              <a:rPr lang="en-US" baseline="0" dirty="0" smtClean="0"/>
              <a:t> tracking movement and recording sound </a:t>
            </a:r>
            <a:r>
              <a:rPr lang="en-US" b="1" baseline="0" dirty="0" err="1" smtClean="0"/>
              <a:t>Sleepfit</a:t>
            </a:r>
            <a:r>
              <a:rPr lang="en-US" b="1" baseline="0" dirty="0" smtClean="0"/>
              <a:t> c</a:t>
            </a:r>
            <a:r>
              <a:rPr lang="en-US" baseline="0" dirty="0" smtClean="0"/>
              <a:t>an help determine if you suffer from restless leg syndrome.</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13</a:t>
            </a:fld>
            <a:endParaRPr lang="en-US"/>
          </a:p>
        </p:txBody>
      </p:sp>
    </p:spTree>
    <p:extLst>
      <p:ext uri="{BB962C8B-B14F-4D97-AF65-F5344CB8AC3E}">
        <p14:creationId xmlns:p14="http://schemas.microsoft.com/office/powerpoint/2010/main" val="32213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smtClean="0"/>
              <a:t>Sleepfit</a:t>
            </a:r>
            <a:r>
              <a:rPr lang="en-US" b="0" baseline="0" dirty="0" smtClean="0"/>
              <a:t> collaborates with SCI. </a:t>
            </a:r>
            <a:r>
              <a:rPr lang="en-US" b="0" dirty="0" smtClean="0"/>
              <a:t>This</a:t>
            </a:r>
            <a:r>
              <a:rPr lang="en-US" dirty="0" smtClean="0"/>
              <a:t> tool subjectively</a:t>
            </a:r>
            <a:r>
              <a:rPr lang="en-US" baseline="0" dirty="0" smtClean="0"/>
              <a:t> measures how a patient perceives his or her own sleep. We decided to use this assessment tool instead of creating our own for this class, because we wouldn’t have enough time to design one and measure its validity and reliability in order to assure that it is measuring what we need it to measure accurately. SCI was measured using five study samples and tested for  content validity, internal consistency, and concurrent validity SCI is a validated sleep assessment tool (</a:t>
            </a:r>
            <a:r>
              <a:rPr lang="en-US" baseline="0" dirty="0" err="1" smtClean="0"/>
              <a:t>Espie</a:t>
            </a:r>
            <a:r>
              <a:rPr lang="en-US" baseline="0" dirty="0" smtClean="0"/>
              <a:t> et al., 2014)</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14</a:t>
            </a:fld>
            <a:endParaRPr lang="en-US"/>
          </a:p>
        </p:txBody>
      </p:sp>
    </p:spTree>
    <p:extLst>
      <p:ext uri="{BB962C8B-B14F-4D97-AF65-F5344CB8AC3E}">
        <p14:creationId xmlns:p14="http://schemas.microsoft.com/office/powerpoint/2010/main" val="789480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Espie</a:t>
            </a:r>
            <a:r>
              <a:rPr lang="en-US" baseline="0" dirty="0" smtClean="0"/>
              <a:t> et al., 2014)</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15</a:t>
            </a:fld>
            <a:endParaRPr lang="en-US"/>
          </a:p>
        </p:txBody>
      </p:sp>
    </p:spTree>
    <p:extLst>
      <p:ext uri="{BB962C8B-B14F-4D97-AF65-F5344CB8AC3E}">
        <p14:creationId xmlns:p14="http://schemas.microsoft.com/office/powerpoint/2010/main" val="709213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the SCI scale but calculated</a:t>
            </a:r>
            <a:r>
              <a:rPr lang="en-US" baseline="0" dirty="0" smtClean="0"/>
              <a:t> our own result system for simplicity and to better support </a:t>
            </a:r>
            <a:r>
              <a:rPr lang="en-US" b="1" baseline="0" dirty="0" err="1" smtClean="0"/>
              <a:t>Sleepfit’s</a:t>
            </a:r>
            <a:r>
              <a:rPr lang="en-US" baseline="0" dirty="0" smtClean="0"/>
              <a:t> purpose.</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16</a:t>
            </a:fld>
            <a:endParaRPr lang="en-US"/>
          </a:p>
        </p:txBody>
      </p:sp>
    </p:spTree>
    <p:extLst>
      <p:ext uri="{BB962C8B-B14F-4D97-AF65-F5344CB8AC3E}">
        <p14:creationId xmlns:p14="http://schemas.microsoft.com/office/powerpoint/2010/main" val="4269497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Sleepfit</a:t>
            </a:r>
            <a:r>
              <a:rPr lang="en-US" b="1" dirty="0" smtClean="0"/>
              <a:t> </a:t>
            </a:r>
            <a:r>
              <a:rPr lang="en-US" dirty="0" smtClean="0"/>
              <a:t>isn’t just for people with health and sleep problems, it is design for everyone</a:t>
            </a:r>
            <a:r>
              <a:rPr lang="en-US" baseline="0" dirty="0" smtClean="0"/>
              <a:t> who wants to promote a healthy lifestyle!</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17</a:t>
            </a:fld>
            <a:endParaRPr lang="en-US"/>
          </a:p>
        </p:txBody>
      </p:sp>
    </p:spTree>
    <p:extLst>
      <p:ext uri="{BB962C8B-B14F-4D97-AF65-F5344CB8AC3E}">
        <p14:creationId xmlns:p14="http://schemas.microsoft.com/office/powerpoint/2010/main" val="3516942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Sleepfit</a:t>
            </a:r>
            <a:r>
              <a:rPr lang="en-US" dirty="0" smtClean="0"/>
              <a:t> can help restore and maintain</a:t>
            </a:r>
            <a:r>
              <a:rPr lang="en-US" baseline="0" dirty="0" smtClean="0"/>
              <a:t> good sleeping patterns, which can help reduce your risk of developing other illnesses!</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18</a:t>
            </a:fld>
            <a:endParaRPr lang="en-US"/>
          </a:p>
        </p:txBody>
      </p:sp>
    </p:spTree>
    <p:extLst>
      <p:ext uri="{BB962C8B-B14F-4D97-AF65-F5344CB8AC3E}">
        <p14:creationId xmlns:p14="http://schemas.microsoft.com/office/powerpoint/2010/main" val="241884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Sleepfit</a:t>
            </a:r>
            <a:r>
              <a:rPr lang="en-US" baseline="0" dirty="0" smtClean="0"/>
              <a:t> also provides sleeping tips that can help you achieve optimal sleep!</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19</a:t>
            </a:fld>
            <a:endParaRPr lang="en-US"/>
          </a:p>
        </p:txBody>
      </p:sp>
    </p:spTree>
    <p:extLst>
      <p:ext uri="{BB962C8B-B14F-4D97-AF65-F5344CB8AC3E}">
        <p14:creationId xmlns:p14="http://schemas.microsoft.com/office/powerpoint/2010/main" val="1137438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(Marino</a:t>
            </a:r>
            <a:r>
              <a:rPr lang="en-US" baseline="0" dirty="0" smtClean="0"/>
              <a:t> et al., 2013) With </a:t>
            </a:r>
            <a:r>
              <a:rPr lang="en-US" b="1" baseline="0" dirty="0" err="1" smtClean="0"/>
              <a:t>sleepfit</a:t>
            </a:r>
            <a:r>
              <a:rPr lang="en-US" baseline="0" dirty="0" smtClean="0"/>
              <a:t> you can help eliminate all these negative symptoms.</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3</a:t>
            </a:fld>
            <a:endParaRPr lang="en-US"/>
          </a:p>
        </p:txBody>
      </p:sp>
    </p:spTree>
    <p:extLst>
      <p:ext uri="{BB962C8B-B14F-4D97-AF65-F5344CB8AC3E}">
        <p14:creationId xmlns:p14="http://schemas.microsoft.com/office/powerpoint/2010/main" val="119110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Richarson</a:t>
            </a:r>
            <a:r>
              <a:rPr lang="en-US" dirty="0" smtClean="0"/>
              <a:t>,</a:t>
            </a:r>
            <a:r>
              <a:rPr lang="en-US" baseline="0" dirty="0" smtClean="0"/>
              <a:t> Crow, </a:t>
            </a:r>
            <a:r>
              <a:rPr lang="en-US" baseline="0" dirty="0" err="1" smtClean="0"/>
              <a:t>Coghill</a:t>
            </a:r>
            <a:r>
              <a:rPr lang="en-US" baseline="0" dirty="0" smtClean="0"/>
              <a:t>, &amp; </a:t>
            </a:r>
            <a:r>
              <a:rPr lang="en-US" baseline="0" dirty="0" err="1" smtClean="0"/>
              <a:t>Turnock</a:t>
            </a:r>
            <a:r>
              <a:rPr lang="en-US" baseline="0" dirty="0" smtClean="0"/>
              <a:t>, 2005</a:t>
            </a:r>
            <a:r>
              <a:rPr lang="en-US" b="1" baseline="0" dirty="0" smtClean="0"/>
              <a:t>) </a:t>
            </a:r>
            <a:r>
              <a:rPr lang="en-US" b="1" baseline="0" dirty="0" err="1" smtClean="0"/>
              <a:t>Sleepfit</a:t>
            </a:r>
            <a:r>
              <a:rPr lang="en-US" b="1" baseline="0" dirty="0" smtClean="0"/>
              <a:t> </a:t>
            </a:r>
            <a:r>
              <a:rPr lang="en-US" baseline="0" dirty="0" smtClean="0"/>
              <a:t>combines both objective and subjective data to give you the best self-monitoring measures of your sleep. The only better way to measure sleep that using </a:t>
            </a:r>
            <a:r>
              <a:rPr lang="en-US" b="1" baseline="0" dirty="0" err="1" smtClean="0"/>
              <a:t>sleepfit</a:t>
            </a:r>
            <a:r>
              <a:rPr lang="en-US" b="1" baseline="0" dirty="0" smtClean="0"/>
              <a:t> </a:t>
            </a:r>
            <a:r>
              <a:rPr lang="en-US" b="0" baseline="0" dirty="0" smtClean="0"/>
              <a:t>would be in a sleeping laboratory by professionals, but that would be more expensive and make it harder for you to manage your own progress and seek immediate improvements.</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4</a:t>
            </a:fld>
            <a:endParaRPr lang="en-US"/>
          </a:p>
        </p:txBody>
      </p:sp>
    </p:spTree>
    <p:extLst>
      <p:ext uri="{BB962C8B-B14F-4D97-AF65-F5344CB8AC3E}">
        <p14:creationId xmlns:p14="http://schemas.microsoft.com/office/powerpoint/2010/main" val="2517083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MEASURING TOOL: Most  effective and accurate way to measure the psychological attributes of sleep</a:t>
            </a:r>
            <a:r>
              <a:rPr lang="en-US" baseline="0" dirty="0" smtClean="0"/>
              <a:t> in a laboratory setting, but is expensive to use and hard to obtain outside of the lab (Marino et al., 2013). This is why </a:t>
            </a:r>
            <a:r>
              <a:rPr lang="en-US" b="1" baseline="0" dirty="0" err="1" smtClean="0"/>
              <a:t>sleepfit</a:t>
            </a:r>
            <a:r>
              <a:rPr lang="en-US" b="1" baseline="0" dirty="0" smtClean="0"/>
              <a:t> </a:t>
            </a:r>
            <a:r>
              <a:rPr lang="en-US" b="0" baseline="0" dirty="0" smtClean="0"/>
              <a:t>is the best alternative that allows you to have complete control over your fitness and sleepiness. You have all the data in case you have to seek professional help at your disposal.</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5</a:t>
            </a:fld>
            <a:endParaRPr lang="en-US"/>
          </a:p>
        </p:txBody>
      </p:sp>
    </p:spTree>
    <p:extLst>
      <p:ext uri="{BB962C8B-B14F-4D97-AF65-F5344CB8AC3E}">
        <p14:creationId xmlns:p14="http://schemas.microsoft.com/office/powerpoint/2010/main" val="2674059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(Marino et al,.</a:t>
            </a:r>
            <a:r>
              <a:rPr lang="en-US" baseline="0" dirty="0" smtClean="0"/>
              <a:t> 2013) Our </a:t>
            </a:r>
            <a:r>
              <a:rPr lang="en-US" b="1" baseline="0" dirty="0" err="1" smtClean="0"/>
              <a:t>sleepfit</a:t>
            </a:r>
            <a:r>
              <a:rPr lang="en-US" b="1" baseline="0" dirty="0" smtClean="0"/>
              <a:t> </a:t>
            </a:r>
            <a:r>
              <a:rPr lang="en-US" baseline="0" dirty="0" smtClean="0"/>
              <a:t>is an </a:t>
            </a:r>
            <a:r>
              <a:rPr lang="en-US" baseline="0" dirty="0" err="1" smtClean="0"/>
              <a:t>actigraphy</a:t>
            </a:r>
            <a:r>
              <a:rPr lang="en-US" baseline="0" dirty="0" smtClean="0"/>
              <a:t> method of measuring sleep that provides objective patient data and is the most accurate and reliable way to measure sleep within the comfort of your home!</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6</a:t>
            </a:fld>
            <a:endParaRPr lang="en-US"/>
          </a:p>
        </p:txBody>
      </p:sp>
    </p:spTree>
    <p:extLst>
      <p:ext uri="{BB962C8B-B14F-4D97-AF65-F5344CB8AC3E}">
        <p14:creationId xmlns:p14="http://schemas.microsoft.com/office/powerpoint/2010/main" val="991235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(Richardson et al., 2007) We used the Sleep Condition</a:t>
            </a:r>
            <a:r>
              <a:rPr lang="en-US" baseline="0" dirty="0" smtClean="0"/>
              <a:t> Tool to measure this, because it is short, straight-forward, standardized, been tested before and shows validity and reliability. Therefor you can trust the results provided to you by your </a:t>
            </a:r>
            <a:r>
              <a:rPr lang="en-US" b="1" baseline="0" dirty="0" err="1" smtClean="0"/>
              <a:t>sleepfit</a:t>
            </a:r>
            <a:r>
              <a:rPr lang="en-US" b="1" baseline="0" dirty="0" smtClean="0"/>
              <a:t>, </a:t>
            </a:r>
            <a:r>
              <a:rPr lang="en-US" b="0" baseline="0" dirty="0" smtClean="0"/>
              <a:t>it is a standardized tool made personal by your results.</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7</a:t>
            </a:fld>
            <a:endParaRPr lang="en-US"/>
          </a:p>
        </p:txBody>
      </p:sp>
    </p:spTree>
    <p:extLst>
      <p:ext uri="{BB962C8B-B14F-4D97-AF65-F5344CB8AC3E}">
        <p14:creationId xmlns:p14="http://schemas.microsoft.com/office/powerpoint/2010/main" val="319444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Richardson et al., 2007)</a:t>
            </a:r>
          </a:p>
          <a:p>
            <a:r>
              <a:rPr lang="en-US" dirty="0" smtClean="0"/>
              <a:t>Through the use</a:t>
            </a:r>
            <a:r>
              <a:rPr lang="en-US" baseline="0" dirty="0" smtClean="0"/>
              <a:t> of our </a:t>
            </a:r>
            <a:r>
              <a:rPr lang="en-US" b="1" u="none" baseline="0" dirty="0" err="1" smtClean="0"/>
              <a:t>sleepfit</a:t>
            </a:r>
            <a:r>
              <a:rPr lang="en-US" b="1" u="none" baseline="0" dirty="0" smtClean="0"/>
              <a:t> </a:t>
            </a:r>
            <a:r>
              <a:rPr lang="en-US" baseline="0" dirty="0" smtClean="0"/>
              <a:t>device you can find out more about your sleeping patterns, and help identify some of the most common sleeping disorders.</a:t>
            </a:r>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8</a:t>
            </a:fld>
            <a:endParaRPr lang="en-US"/>
          </a:p>
        </p:txBody>
      </p:sp>
    </p:spTree>
    <p:extLst>
      <p:ext uri="{BB962C8B-B14F-4D97-AF65-F5344CB8AC3E}">
        <p14:creationId xmlns:p14="http://schemas.microsoft.com/office/powerpoint/2010/main" val="348883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Sleepfit</a:t>
            </a:r>
            <a:r>
              <a:rPr lang="en-US" b="1" dirty="0" smtClean="0"/>
              <a:t> </a:t>
            </a:r>
            <a:r>
              <a:rPr lang="en-US" b="0" dirty="0" smtClean="0"/>
              <a:t>can</a:t>
            </a:r>
            <a:r>
              <a:rPr lang="en-US" b="0" baseline="0" dirty="0" smtClean="0"/>
              <a:t> track wrist movement and therefore help tell you how much sleep you possibly didn’t get based on tossing and turning in bed.</a:t>
            </a:r>
            <a:endParaRPr lang="en-US" b="1" dirty="0"/>
          </a:p>
        </p:txBody>
      </p:sp>
      <p:sp>
        <p:nvSpPr>
          <p:cNvPr id="4" name="Slide Number Placeholder 3"/>
          <p:cNvSpPr>
            <a:spLocks noGrp="1"/>
          </p:cNvSpPr>
          <p:nvPr>
            <p:ph type="sldNum" sz="quarter" idx="10"/>
          </p:nvPr>
        </p:nvSpPr>
        <p:spPr/>
        <p:txBody>
          <a:bodyPr/>
          <a:lstStyle/>
          <a:p>
            <a:fld id="{53444DFD-5988-1747-8B00-61F2438CB38E}" type="slidenum">
              <a:rPr lang="en-US" smtClean="0"/>
              <a:t>10</a:t>
            </a:fld>
            <a:endParaRPr lang="en-US"/>
          </a:p>
        </p:txBody>
      </p:sp>
    </p:spTree>
    <p:extLst>
      <p:ext uri="{BB962C8B-B14F-4D97-AF65-F5344CB8AC3E}">
        <p14:creationId xmlns:p14="http://schemas.microsoft.com/office/powerpoint/2010/main" val="244197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err="1" smtClean="0"/>
              <a:t>Espie</a:t>
            </a:r>
            <a:r>
              <a:rPr lang="en-US" baseline="0" dirty="0" smtClean="0"/>
              <a:t>, Kyle, </a:t>
            </a:r>
            <a:r>
              <a:rPr lang="en-US" baseline="0" dirty="0" err="1" smtClean="0"/>
              <a:t>Hames</a:t>
            </a:r>
            <a:r>
              <a:rPr lang="en-US" baseline="0" dirty="0" smtClean="0"/>
              <a:t>, </a:t>
            </a:r>
            <a:r>
              <a:rPr lang="en-US" baseline="0" dirty="0" err="1" smtClean="0"/>
              <a:t>Gardani</a:t>
            </a:r>
            <a:r>
              <a:rPr lang="en-US" baseline="0" dirty="0" smtClean="0"/>
              <a:t>, Fleming &amp; Cape, 2014)</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Tracking of wrist movement, and sounds overtime can help you determine if you have insomnia through our </a:t>
            </a:r>
            <a:r>
              <a:rPr lang="en-US" b="1" baseline="0" dirty="0" err="1" smtClean="0"/>
              <a:t>sleepfit</a:t>
            </a:r>
            <a:r>
              <a:rPr lang="en-US" b="1"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53444DFD-5988-1747-8B00-61F2438CB38E}" type="slidenum">
              <a:rPr lang="en-US" smtClean="0"/>
              <a:t>11</a:t>
            </a:fld>
            <a:endParaRPr lang="en-US"/>
          </a:p>
        </p:txBody>
      </p:sp>
    </p:spTree>
    <p:extLst>
      <p:ext uri="{BB962C8B-B14F-4D97-AF65-F5344CB8AC3E}">
        <p14:creationId xmlns:p14="http://schemas.microsoft.com/office/powerpoint/2010/main" val="2237012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4/13/2016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4/13/2016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4/13/2016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4/13/2016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4/13/2016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4/13/2016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4/13/2016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4/13/2016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4/13/2016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4/13/2016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4/13/2016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4/13/2016</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The Importance of Sleep: Sleep-Fit</a:t>
            </a:r>
            <a:endParaRPr lang="en-US" b="1" dirty="0"/>
          </a:p>
        </p:txBody>
      </p:sp>
      <p:sp>
        <p:nvSpPr>
          <p:cNvPr id="3" name="Subtitle 2"/>
          <p:cNvSpPr>
            <a:spLocks noGrp="1"/>
          </p:cNvSpPr>
          <p:nvPr>
            <p:ph type="subTitle" idx="1"/>
          </p:nvPr>
        </p:nvSpPr>
        <p:spPr/>
        <p:txBody>
          <a:bodyPr/>
          <a:lstStyle/>
          <a:p>
            <a:r>
              <a:rPr lang="en-US" dirty="0" smtClean="0"/>
              <a:t>Santiago </a:t>
            </a:r>
            <a:r>
              <a:rPr lang="en-US" dirty="0" err="1" smtClean="0"/>
              <a:t>Agudelo</a:t>
            </a:r>
            <a:r>
              <a:rPr lang="en-US" dirty="0" smtClean="0"/>
              <a:t>, Bob </a:t>
            </a:r>
            <a:r>
              <a:rPr lang="en-US" dirty="0" err="1" smtClean="0"/>
              <a:t>Feddell</a:t>
            </a:r>
            <a:r>
              <a:rPr lang="en-US" dirty="0" smtClean="0"/>
              <a:t>, Charles </a:t>
            </a:r>
            <a:r>
              <a:rPr lang="en-US" dirty="0" err="1" smtClean="0"/>
              <a:t>Florestal</a:t>
            </a:r>
            <a:r>
              <a:rPr lang="en-US" dirty="0" smtClean="0"/>
              <a:t>, </a:t>
            </a:r>
          </a:p>
          <a:p>
            <a:r>
              <a:rPr lang="en-US" dirty="0" smtClean="0"/>
              <a:t>Ivan </a:t>
            </a:r>
            <a:r>
              <a:rPr lang="en-US" dirty="0" err="1" smtClean="0"/>
              <a:t>Kalytovskyy</a:t>
            </a:r>
            <a:r>
              <a:rPr lang="en-US" dirty="0" smtClean="0"/>
              <a:t>, &amp; Leslie Yanes</a:t>
            </a:r>
            <a:endParaRPr lang="en-US" dirty="0"/>
          </a:p>
        </p:txBody>
      </p:sp>
      <p:pic>
        <p:nvPicPr>
          <p:cNvPr id="6" name="Picture 5"/>
          <p:cNvPicPr>
            <a:picLocks noChangeAspect="1"/>
          </p:cNvPicPr>
          <p:nvPr/>
        </p:nvPicPr>
        <p:blipFill>
          <a:blip r:embed="rId2"/>
          <a:stretch>
            <a:fillRect/>
          </a:stretch>
        </p:blipFill>
        <p:spPr>
          <a:xfrm>
            <a:off x="6096000" y="5079999"/>
            <a:ext cx="3048000" cy="1778001"/>
          </a:xfrm>
          <a:prstGeom prst="rect">
            <a:avLst/>
          </a:prstGeom>
        </p:spPr>
      </p:pic>
    </p:spTree>
    <p:extLst>
      <p:ext uri="{BB962C8B-B14F-4D97-AF65-F5344CB8AC3E}">
        <p14:creationId xmlns:p14="http://schemas.microsoft.com/office/powerpoint/2010/main" val="4142891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Deprivation</a:t>
            </a:r>
            <a:endParaRPr lang="en-US" b="1" dirty="0"/>
          </a:p>
        </p:txBody>
      </p:sp>
      <p:sp>
        <p:nvSpPr>
          <p:cNvPr id="3" name="Content Placeholder 2"/>
          <p:cNvSpPr>
            <a:spLocks noGrp="1"/>
          </p:cNvSpPr>
          <p:nvPr>
            <p:ph idx="1"/>
          </p:nvPr>
        </p:nvSpPr>
        <p:spPr/>
        <p:txBody>
          <a:bodyPr/>
          <a:lstStyle/>
          <a:p>
            <a:r>
              <a:rPr lang="en-US" dirty="0" smtClean="0"/>
              <a:t>Amount of sleep a person needs to get to clear accumulated sleep debt over time. </a:t>
            </a:r>
          </a:p>
          <a:p>
            <a:r>
              <a:rPr lang="en-US" dirty="0" err="1" smtClean="0"/>
              <a:t>Tx</a:t>
            </a:r>
            <a:r>
              <a:rPr lang="en-US" dirty="0" smtClean="0"/>
              <a:t>: Get more sleep, develop healthy sleeping </a:t>
            </a:r>
            <a:r>
              <a:rPr lang="en-US" dirty="0" err="1" smtClean="0"/>
              <a:t>habbits</a:t>
            </a:r>
            <a:endParaRPr lang="en-US" dirty="0"/>
          </a:p>
        </p:txBody>
      </p:sp>
      <p:pic>
        <p:nvPicPr>
          <p:cNvPr id="4" name="Picture 3"/>
          <p:cNvPicPr>
            <a:picLocks noChangeAspect="1"/>
          </p:cNvPicPr>
          <p:nvPr/>
        </p:nvPicPr>
        <p:blipFill>
          <a:blip r:embed="rId3"/>
          <a:stretch>
            <a:fillRect/>
          </a:stretch>
        </p:blipFill>
        <p:spPr>
          <a:xfrm>
            <a:off x="4146551" y="3810000"/>
            <a:ext cx="4445000" cy="2675714"/>
          </a:xfrm>
          <a:prstGeom prst="rect">
            <a:avLst/>
          </a:prstGeom>
        </p:spPr>
      </p:pic>
    </p:spTree>
    <p:extLst>
      <p:ext uri="{BB962C8B-B14F-4D97-AF65-F5344CB8AC3E}">
        <p14:creationId xmlns:p14="http://schemas.microsoft.com/office/powerpoint/2010/main" val="1798212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Insomnia</a:t>
            </a:r>
            <a:endParaRPr lang="en-US" b="1" dirty="0"/>
          </a:p>
        </p:txBody>
      </p:sp>
      <p:sp>
        <p:nvSpPr>
          <p:cNvPr id="3" name="Content Placeholder 2"/>
          <p:cNvSpPr>
            <a:spLocks noGrp="1"/>
          </p:cNvSpPr>
          <p:nvPr>
            <p:ph idx="1"/>
          </p:nvPr>
        </p:nvSpPr>
        <p:spPr/>
        <p:txBody>
          <a:bodyPr>
            <a:normAutofit lnSpcReduction="10000"/>
          </a:bodyPr>
          <a:lstStyle/>
          <a:p>
            <a:r>
              <a:rPr lang="en-US" dirty="0" smtClean="0">
                <a:solidFill>
                  <a:schemeClr val="tx1"/>
                </a:solidFill>
              </a:rPr>
              <a:t>Habitual inability to sleep that can lead to mental disorders.</a:t>
            </a:r>
          </a:p>
          <a:p>
            <a:r>
              <a:rPr lang="en-US" dirty="0" smtClean="0">
                <a:solidFill>
                  <a:schemeClr val="tx1"/>
                </a:solidFill>
              </a:rPr>
              <a:t>Seldom properly assessed, diagnosed, or treated.</a:t>
            </a:r>
          </a:p>
          <a:p>
            <a:r>
              <a:rPr lang="en-US" dirty="0" smtClean="0">
                <a:solidFill>
                  <a:schemeClr val="tx1"/>
                </a:solidFill>
              </a:rPr>
              <a:t>Lack of public acknowledgement and education</a:t>
            </a:r>
          </a:p>
          <a:p>
            <a:r>
              <a:rPr lang="en-US" b="1" dirty="0" err="1" smtClean="0">
                <a:solidFill>
                  <a:schemeClr val="tx1"/>
                </a:solidFill>
              </a:rPr>
              <a:t>Tx</a:t>
            </a:r>
            <a:r>
              <a:rPr lang="en-US" b="1" dirty="0" smtClean="0">
                <a:solidFill>
                  <a:schemeClr val="tx1"/>
                </a:solidFill>
              </a:rPr>
              <a:t>: </a:t>
            </a:r>
            <a:r>
              <a:rPr lang="en-US" dirty="0" smtClean="0">
                <a:solidFill>
                  <a:schemeClr val="tx1"/>
                </a:solidFill>
              </a:rPr>
              <a:t>treat underlying</a:t>
            </a:r>
          </a:p>
          <a:p>
            <a:pPr marL="0" indent="0">
              <a:buNone/>
            </a:pPr>
            <a:r>
              <a:rPr lang="en-US" dirty="0">
                <a:solidFill>
                  <a:schemeClr val="tx1"/>
                </a:solidFill>
              </a:rPr>
              <a:t> </a:t>
            </a:r>
            <a:r>
              <a:rPr lang="en-US" dirty="0" smtClean="0">
                <a:solidFill>
                  <a:schemeClr val="tx1"/>
                </a:solidFill>
              </a:rPr>
              <a:t>cause/illness, sleep</a:t>
            </a:r>
          </a:p>
          <a:p>
            <a:pPr marL="0" indent="0">
              <a:buNone/>
            </a:pPr>
            <a:r>
              <a:rPr lang="en-US" dirty="0" smtClean="0">
                <a:solidFill>
                  <a:schemeClr val="tx1"/>
                </a:solidFill>
              </a:rPr>
              <a:t>Habits, behavior therapies</a:t>
            </a:r>
          </a:p>
          <a:p>
            <a:pPr marL="0" indent="0">
              <a:buNone/>
            </a:pPr>
            <a:r>
              <a:rPr lang="en-US" dirty="0">
                <a:solidFill>
                  <a:schemeClr val="tx1"/>
                </a:solidFill>
              </a:rPr>
              <a:t> </a:t>
            </a:r>
            <a:endParaRPr lang="en-US" dirty="0" smtClean="0">
              <a:solidFill>
                <a:schemeClr val="tx1"/>
              </a:solidFill>
            </a:endParaRPr>
          </a:p>
        </p:txBody>
      </p:sp>
      <p:pic>
        <p:nvPicPr>
          <p:cNvPr id="5" name="Picture 4"/>
          <p:cNvPicPr>
            <a:picLocks noChangeAspect="1"/>
          </p:cNvPicPr>
          <p:nvPr/>
        </p:nvPicPr>
        <p:blipFill>
          <a:blip r:embed="rId3"/>
          <a:stretch>
            <a:fillRect/>
          </a:stretch>
        </p:blipFill>
        <p:spPr>
          <a:xfrm>
            <a:off x="4778829" y="4347029"/>
            <a:ext cx="3492500" cy="2324100"/>
          </a:xfrm>
          <a:prstGeom prst="rect">
            <a:avLst/>
          </a:prstGeom>
        </p:spPr>
      </p:pic>
    </p:spTree>
    <p:extLst>
      <p:ext uri="{BB962C8B-B14F-4D97-AF65-F5344CB8AC3E}">
        <p14:creationId xmlns:p14="http://schemas.microsoft.com/office/powerpoint/2010/main" val="68911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Apnea</a:t>
            </a:r>
            <a:endParaRPr lang="en-US" b="1" dirty="0"/>
          </a:p>
        </p:txBody>
      </p:sp>
      <p:sp>
        <p:nvSpPr>
          <p:cNvPr id="3" name="Content Placeholder 2"/>
          <p:cNvSpPr>
            <a:spLocks noGrp="1"/>
          </p:cNvSpPr>
          <p:nvPr>
            <p:ph idx="1"/>
          </p:nvPr>
        </p:nvSpPr>
        <p:spPr/>
        <p:txBody>
          <a:bodyPr/>
          <a:lstStyle/>
          <a:p>
            <a:r>
              <a:rPr lang="en-US" b="1" dirty="0" smtClean="0"/>
              <a:t>People with sleep apnea stop breathing for up to 400 times a night, the intervals last anywhere from 10-30 seconds, before they abruptly start breathing again.  </a:t>
            </a:r>
          </a:p>
          <a:p>
            <a:pPr marL="0" indent="0">
              <a:buNone/>
            </a:pPr>
            <a:endParaRPr lang="en-US" b="1" dirty="0" smtClean="0"/>
          </a:p>
          <a:p>
            <a:r>
              <a:rPr lang="en-US" b="1" dirty="0" err="1" smtClean="0"/>
              <a:t>Tx</a:t>
            </a:r>
            <a:r>
              <a:rPr lang="en-US" b="1" dirty="0" smtClean="0"/>
              <a:t>: Losing weight, sleeping on your side, mouthpiece may help, wearing a CPAP or BIPAP machine overnight that help you breath.</a:t>
            </a:r>
            <a:endParaRPr lang="en-US" b="1" dirty="0"/>
          </a:p>
        </p:txBody>
      </p:sp>
      <p:pic>
        <p:nvPicPr>
          <p:cNvPr id="4" name="Picture 3"/>
          <p:cNvPicPr>
            <a:picLocks noChangeAspect="1"/>
          </p:cNvPicPr>
          <p:nvPr/>
        </p:nvPicPr>
        <p:blipFill>
          <a:blip r:embed="rId3"/>
          <a:stretch>
            <a:fillRect/>
          </a:stretch>
        </p:blipFill>
        <p:spPr>
          <a:xfrm>
            <a:off x="6066462" y="5275123"/>
            <a:ext cx="2525089" cy="1336956"/>
          </a:xfrm>
          <a:prstGeom prst="rect">
            <a:avLst/>
          </a:prstGeom>
        </p:spPr>
      </p:pic>
    </p:spTree>
    <p:extLst>
      <p:ext uri="{BB962C8B-B14F-4D97-AF65-F5344CB8AC3E}">
        <p14:creationId xmlns:p14="http://schemas.microsoft.com/office/powerpoint/2010/main" val="4187916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Restless </a:t>
            </a:r>
            <a:r>
              <a:rPr lang="en-US" b="1" dirty="0"/>
              <a:t>L</a:t>
            </a:r>
            <a:r>
              <a:rPr lang="en-US" b="1" dirty="0" smtClean="0"/>
              <a:t>eg </a:t>
            </a:r>
            <a:r>
              <a:rPr lang="en-US" b="1" dirty="0"/>
              <a:t>S</a:t>
            </a:r>
            <a:r>
              <a:rPr lang="en-US" b="1" dirty="0" smtClean="0"/>
              <a:t>yndrome</a:t>
            </a:r>
            <a:endParaRPr lang="en-US" b="1" dirty="0"/>
          </a:p>
        </p:txBody>
      </p:sp>
      <p:sp>
        <p:nvSpPr>
          <p:cNvPr id="3" name="Content Placeholder 2"/>
          <p:cNvSpPr>
            <a:spLocks noGrp="1"/>
          </p:cNvSpPr>
          <p:nvPr>
            <p:ph idx="1"/>
          </p:nvPr>
        </p:nvSpPr>
        <p:spPr/>
        <p:txBody>
          <a:bodyPr/>
          <a:lstStyle/>
          <a:p>
            <a:r>
              <a:rPr lang="en-US" dirty="0" smtClean="0">
                <a:solidFill>
                  <a:srgbClr val="000000"/>
                </a:solidFill>
              </a:rPr>
              <a:t>Disorder of part of the nervous system that causes an urge to move the leg. Feeling of uncomfortable sensations in the legs.</a:t>
            </a:r>
          </a:p>
          <a:p>
            <a:pPr marL="0" indent="0">
              <a:buNone/>
            </a:pPr>
            <a:endParaRPr lang="en-US" dirty="0" smtClean="0">
              <a:solidFill>
                <a:srgbClr val="000000"/>
              </a:solidFill>
            </a:endParaRPr>
          </a:p>
          <a:p>
            <a:r>
              <a:rPr lang="en-US" b="1" dirty="0" err="1" smtClean="0">
                <a:solidFill>
                  <a:srgbClr val="000000"/>
                </a:solidFill>
              </a:rPr>
              <a:t>Tx</a:t>
            </a:r>
            <a:r>
              <a:rPr lang="en-US" b="1" dirty="0" smtClean="0">
                <a:solidFill>
                  <a:srgbClr val="000000"/>
                </a:solidFill>
              </a:rPr>
              <a:t>: </a:t>
            </a:r>
            <a:r>
              <a:rPr lang="en-US" dirty="0" smtClean="0">
                <a:solidFill>
                  <a:srgbClr val="000000"/>
                </a:solidFill>
              </a:rPr>
              <a:t>leg massages, heating pad/ice pack, vibrating</a:t>
            </a:r>
            <a:r>
              <a:rPr lang="en-US" b="1" dirty="0" smtClean="0">
                <a:solidFill>
                  <a:srgbClr val="000000"/>
                </a:solidFill>
              </a:rPr>
              <a:t> </a:t>
            </a:r>
            <a:r>
              <a:rPr lang="en-US" dirty="0" smtClean="0">
                <a:solidFill>
                  <a:srgbClr val="000000"/>
                </a:solidFill>
              </a:rPr>
              <a:t>pad, hot baths, good sleeping habits, &amp; medications</a:t>
            </a:r>
            <a:endParaRPr lang="en-US" b="1" dirty="0">
              <a:solidFill>
                <a:srgbClr val="000000"/>
              </a:solidFill>
            </a:endParaRPr>
          </a:p>
        </p:txBody>
      </p:sp>
      <p:pic>
        <p:nvPicPr>
          <p:cNvPr id="5" name="Picture 4"/>
          <p:cNvPicPr>
            <a:picLocks noChangeAspect="1"/>
          </p:cNvPicPr>
          <p:nvPr/>
        </p:nvPicPr>
        <p:blipFill>
          <a:blip r:embed="rId3"/>
          <a:stretch>
            <a:fillRect/>
          </a:stretch>
        </p:blipFill>
        <p:spPr>
          <a:xfrm>
            <a:off x="5927157" y="4550583"/>
            <a:ext cx="2389007" cy="2131668"/>
          </a:xfrm>
          <a:prstGeom prst="rect">
            <a:avLst/>
          </a:prstGeom>
        </p:spPr>
      </p:pic>
    </p:spTree>
    <p:extLst>
      <p:ext uri="{BB962C8B-B14F-4D97-AF65-F5344CB8AC3E}">
        <p14:creationId xmlns:p14="http://schemas.microsoft.com/office/powerpoint/2010/main" val="160798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Condition Indicator (SCI) </a:t>
            </a:r>
            <a:endParaRPr lang="en-US" b="1"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000000"/>
                </a:solidFill>
              </a:rPr>
              <a:t>Eight item scale that measures:</a:t>
            </a:r>
          </a:p>
          <a:p>
            <a:pPr>
              <a:buFont typeface="Wingdings" charset="2"/>
              <a:buChar char="²"/>
            </a:pPr>
            <a:r>
              <a:rPr lang="en-US" dirty="0" smtClean="0">
                <a:solidFill>
                  <a:srgbClr val="000000"/>
                </a:solidFill>
              </a:rPr>
              <a:t>Concerns about getting to sleep</a:t>
            </a:r>
          </a:p>
          <a:p>
            <a:pPr>
              <a:buFont typeface="Wingdings" charset="2"/>
              <a:buChar char="²"/>
            </a:pPr>
            <a:r>
              <a:rPr lang="en-US" dirty="0" smtClean="0">
                <a:solidFill>
                  <a:srgbClr val="000000"/>
                </a:solidFill>
              </a:rPr>
              <a:t>Remaining asleep</a:t>
            </a:r>
          </a:p>
          <a:p>
            <a:pPr>
              <a:buFont typeface="Wingdings" charset="2"/>
              <a:buChar char="²"/>
            </a:pPr>
            <a:r>
              <a:rPr lang="en-US" dirty="0" smtClean="0">
                <a:solidFill>
                  <a:srgbClr val="000000"/>
                </a:solidFill>
              </a:rPr>
              <a:t>Sleep quality </a:t>
            </a:r>
          </a:p>
          <a:p>
            <a:pPr>
              <a:buFont typeface="Wingdings" charset="2"/>
              <a:buChar char="²"/>
            </a:pPr>
            <a:r>
              <a:rPr lang="en-US" dirty="0" smtClean="0">
                <a:solidFill>
                  <a:srgbClr val="000000"/>
                </a:solidFill>
              </a:rPr>
              <a:t>Daytime personal functioning</a:t>
            </a:r>
          </a:p>
          <a:p>
            <a:pPr>
              <a:buFont typeface="Wingdings" charset="2"/>
              <a:buChar char="²"/>
            </a:pPr>
            <a:r>
              <a:rPr lang="en-US" dirty="0" smtClean="0">
                <a:solidFill>
                  <a:srgbClr val="000000"/>
                </a:solidFill>
              </a:rPr>
              <a:t>Daytime performance</a:t>
            </a:r>
          </a:p>
          <a:p>
            <a:pPr>
              <a:buFont typeface="Wingdings" charset="2"/>
              <a:buChar char="²"/>
            </a:pPr>
            <a:r>
              <a:rPr lang="en-US" dirty="0" smtClean="0">
                <a:solidFill>
                  <a:srgbClr val="000000"/>
                </a:solidFill>
              </a:rPr>
              <a:t>Duration of sleep problem</a:t>
            </a:r>
          </a:p>
          <a:p>
            <a:pPr>
              <a:buFont typeface="Wingdings" charset="2"/>
              <a:buChar char="²"/>
            </a:pPr>
            <a:r>
              <a:rPr lang="en-US" dirty="0" smtClean="0">
                <a:solidFill>
                  <a:srgbClr val="000000"/>
                </a:solidFill>
              </a:rPr>
              <a:t>Nights per week having a sleep problem</a:t>
            </a:r>
          </a:p>
          <a:p>
            <a:pPr>
              <a:buFont typeface="Wingdings" charset="2"/>
              <a:buChar char="²"/>
            </a:pPr>
            <a:r>
              <a:rPr lang="en-US" dirty="0" smtClean="0">
                <a:solidFill>
                  <a:srgbClr val="000000"/>
                </a:solidFill>
              </a:rPr>
              <a:t>Extent troubled by poor sleep</a:t>
            </a:r>
            <a:endParaRPr lang="en-US" dirty="0">
              <a:solidFill>
                <a:srgbClr val="000000"/>
              </a:solidFill>
            </a:endParaRPr>
          </a:p>
        </p:txBody>
      </p:sp>
    </p:spTree>
    <p:extLst>
      <p:ext uri="{BB962C8B-B14F-4D97-AF65-F5344CB8AC3E}">
        <p14:creationId xmlns:p14="http://schemas.microsoft.com/office/powerpoint/2010/main" val="890121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Break-down of SCI score:</a:t>
            </a:r>
            <a:endParaRPr lang="en-US" b="1" dirty="0"/>
          </a:p>
        </p:txBody>
      </p:sp>
      <p:sp>
        <p:nvSpPr>
          <p:cNvPr id="3" name="Content Placeholder 2"/>
          <p:cNvSpPr>
            <a:spLocks noGrp="1"/>
          </p:cNvSpPr>
          <p:nvPr>
            <p:ph idx="1"/>
          </p:nvPr>
        </p:nvSpPr>
        <p:spPr/>
        <p:txBody>
          <a:bodyPr>
            <a:normAutofit/>
          </a:bodyPr>
          <a:lstStyle/>
          <a:p>
            <a:r>
              <a:rPr lang="en-US" dirty="0" smtClean="0"/>
              <a:t>There are 8 questions which measure 8 different areas concerning sleep. Scores are on a 5 point grade (0-4), total scores range from 0-32, where 0 indicates no problems with sleep and 32 indicates the most problems with sleep. </a:t>
            </a:r>
          </a:p>
        </p:txBody>
      </p:sp>
      <p:pic>
        <p:nvPicPr>
          <p:cNvPr id="4" name="Picture 3"/>
          <p:cNvPicPr>
            <a:picLocks noChangeAspect="1"/>
          </p:cNvPicPr>
          <p:nvPr/>
        </p:nvPicPr>
        <p:blipFill>
          <a:blip r:embed="rId3"/>
          <a:stretch>
            <a:fillRect/>
          </a:stretch>
        </p:blipFill>
        <p:spPr>
          <a:xfrm>
            <a:off x="4898570" y="4321629"/>
            <a:ext cx="3138715" cy="2354943"/>
          </a:xfrm>
          <a:prstGeom prst="rect">
            <a:avLst/>
          </a:prstGeom>
        </p:spPr>
      </p:pic>
    </p:spTree>
    <p:extLst>
      <p:ext uri="{BB962C8B-B14F-4D97-AF65-F5344CB8AC3E}">
        <p14:creationId xmlns:p14="http://schemas.microsoft.com/office/powerpoint/2010/main" val="4269180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SCI Results:</a:t>
            </a:r>
            <a:endParaRPr lang="en-US" b="1" dirty="0"/>
          </a:p>
        </p:txBody>
      </p:sp>
      <p:sp>
        <p:nvSpPr>
          <p:cNvPr id="3" name="Content Placeholder 2"/>
          <p:cNvSpPr>
            <a:spLocks noGrp="1"/>
          </p:cNvSpPr>
          <p:nvPr>
            <p:ph idx="1"/>
          </p:nvPr>
        </p:nvSpPr>
        <p:spPr/>
        <p:txBody>
          <a:bodyPr>
            <a:normAutofit fontScale="85000" lnSpcReduction="20000"/>
          </a:bodyPr>
          <a:lstStyle/>
          <a:p>
            <a:r>
              <a:rPr lang="en-US" dirty="0" smtClean="0"/>
              <a:t>Scores of 0-10 are indicative of adequate sleep and if needed can be improved through building stronger sleeping habits. Continue to use our sleep tracking device to help monitor any changes in sleep pattern.</a:t>
            </a:r>
          </a:p>
          <a:p>
            <a:r>
              <a:rPr lang="en-US" dirty="0" smtClean="0"/>
              <a:t>Scores of 11-20 are indicative of sleep disturbances and lifestyle changes need to be made with special attention to improve sleep pattern. Patient/client can self manage sleep problems and use our device to track sleep.</a:t>
            </a:r>
          </a:p>
          <a:p>
            <a:r>
              <a:rPr lang="en-US" dirty="0" smtClean="0"/>
              <a:t>Scores of 20 and higher are indicative of poor sleep and individuals should seek medical/professional support for proper diagnosis and aggressive treatment. Continue to monitor sleep using our device to share data with healthcare team for evaluation. </a:t>
            </a:r>
          </a:p>
          <a:p>
            <a:pPr marL="0" indent="0">
              <a:buNone/>
            </a:pPr>
            <a:r>
              <a:rPr lang="en-US" dirty="0" smtClean="0"/>
              <a:t>  </a:t>
            </a:r>
            <a:endParaRPr lang="en-US" dirty="0"/>
          </a:p>
        </p:txBody>
      </p:sp>
      <p:pic>
        <p:nvPicPr>
          <p:cNvPr id="4" name="Picture 3"/>
          <p:cNvPicPr>
            <a:picLocks noChangeAspect="1"/>
          </p:cNvPicPr>
          <p:nvPr/>
        </p:nvPicPr>
        <p:blipFill>
          <a:blip r:embed="rId3"/>
          <a:stretch>
            <a:fillRect/>
          </a:stretch>
        </p:blipFill>
        <p:spPr>
          <a:xfrm>
            <a:off x="7046059" y="107576"/>
            <a:ext cx="1545492" cy="1222827"/>
          </a:xfrm>
          <a:prstGeom prst="rect">
            <a:avLst/>
          </a:prstGeom>
        </p:spPr>
      </p:pic>
    </p:spTree>
    <p:extLst>
      <p:ext uri="{BB962C8B-B14F-4D97-AF65-F5344CB8AC3E}">
        <p14:creationId xmlns:p14="http://schemas.microsoft.com/office/powerpoint/2010/main" val="27154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Even in Healthy People Lack of Sleep can:</a:t>
            </a:r>
            <a:endParaRPr lang="en-US" b="1" dirty="0"/>
          </a:p>
        </p:txBody>
      </p:sp>
      <p:sp>
        <p:nvSpPr>
          <p:cNvPr id="3" name="Content Placeholder 2"/>
          <p:cNvSpPr>
            <a:spLocks noGrp="1"/>
          </p:cNvSpPr>
          <p:nvPr>
            <p:ph idx="1"/>
          </p:nvPr>
        </p:nvSpPr>
        <p:spPr/>
        <p:txBody>
          <a:bodyPr>
            <a:normAutofit fontScale="85000" lnSpcReduction="20000"/>
          </a:bodyPr>
          <a:lstStyle/>
          <a:p>
            <a:r>
              <a:rPr lang="en-US" dirty="0" smtClean="0"/>
              <a:t>Make you forgetful</a:t>
            </a:r>
          </a:p>
          <a:p>
            <a:r>
              <a:rPr lang="en-US" dirty="0" smtClean="0"/>
              <a:t>Decrease your sex drive</a:t>
            </a:r>
          </a:p>
          <a:p>
            <a:r>
              <a:rPr lang="en-US" dirty="0" smtClean="0"/>
              <a:t>Add to depression</a:t>
            </a:r>
          </a:p>
          <a:p>
            <a:r>
              <a:rPr lang="en-US" dirty="0" smtClean="0"/>
              <a:t>Age your skin</a:t>
            </a:r>
          </a:p>
          <a:p>
            <a:r>
              <a:rPr lang="en-US" dirty="0" smtClean="0"/>
              <a:t>Impair you ability to think</a:t>
            </a:r>
          </a:p>
          <a:p>
            <a:r>
              <a:rPr lang="en-US" dirty="0" smtClean="0"/>
              <a:t>Impair your ability to make sound judgment</a:t>
            </a:r>
          </a:p>
          <a:p>
            <a:r>
              <a:rPr lang="en-US" dirty="0" smtClean="0"/>
              <a:t>Cause car accidents</a:t>
            </a:r>
          </a:p>
          <a:p>
            <a:r>
              <a:rPr lang="en-US" dirty="0" smtClean="0"/>
              <a:t>Cause weight gain</a:t>
            </a:r>
          </a:p>
          <a:p>
            <a:r>
              <a:rPr lang="en-US" dirty="0" smtClean="0"/>
              <a:t>Increase your risk of death</a:t>
            </a:r>
          </a:p>
          <a:p>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3"/>
          <a:stretch>
            <a:fillRect/>
          </a:stretch>
        </p:blipFill>
        <p:spPr>
          <a:xfrm>
            <a:off x="5960618" y="1600201"/>
            <a:ext cx="2630933" cy="2322536"/>
          </a:xfrm>
          <a:prstGeom prst="rect">
            <a:avLst/>
          </a:prstGeom>
        </p:spPr>
      </p:pic>
    </p:spTree>
    <p:extLst>
      <p:ext uri="{BB962C8B-B14F-4D97-AF65-F5344CB8AC3E}">
        <p14:creationId xmlns:p14="http://schemas.microsoft.com/office/powerpoint/2010/main" val="730608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Deprivation Can Lead to Other Illnesses</a:t>
            </a:r>
            <a:endParaRPr lang="en-US" b="1" dirty="0"/>
          </a:p>
        </p:txBody>
      </p:sp>
      <p:sp>
        <p:nvSpPr>
          <p:cNvPr id="3" name="Content Placeholder 2"/>
          <p:cNvSpPr>
            <a:spLocks noGrp="1"/>
          </p:cNvSpPr>
          <p:nvPr>
            <p:ph idx="1"/>
          </p:nvPr>
        </p:nvSpPr>
        <p:spPr/>
        <p:txBody>
          <a:bodyPr/>
          <a:lstStyle/>
          <a:p>
            <a:r>
              <a:rPr lang="en-US" dirty="0" smtClean="0"/>
              <a:t>Heart disease</a:t>
            </a:r>
          </a:p>
          <a:p>
            <a:r>
              <a:rPr lang="en-US" dirty="0" smtClean="0"/>
              <a:t>Heart attack</a:t>
            </a:r>
          </a:p>
          <a:p>
            <a:r>
              <a:rPr lang="en-US" dirty="0" smtClean="0"/>
              <a:t>Heart failure</a:t>
            </a:r>
          </a:p>
          <a:p>
            <a:r>
              <a:rPr lang="en-US" dirty="0" smtClean="0"/>
              <a:t>Irregular heartbeat</a:t>
            </a:r>
          </a:p>
          <a:p>
            <a:r>
              <a:rPr lang="en-US" dirty="0" smtClean="0"/>
              <a:t>High blood pressure</a:t>
            </a:r>
          </a:p>
          <a:p>
            <a:r>
              <a:rPr lang="en-US" dirty="0" smtClean="0"/>
              <a:t>Stroke</a:t>
            </a:r>
          </a:p>
          <a:p>
            <a:r>
              <a:rPr lang="en-US" dirty="0" smtClean="0"/>
              <a:t>Diabetes</a:t>
            </a:r>
            <a:endParaRPr lang="en-US" dirty="0"/>
          </a:p>
        </p:txBody>
      </p:sp>
      <p:pic>
        <p:nvPicPr>
          <p:cNvPr id="4" name="Picture 3"/>
          <p:cNvPicPr>
            <a:picLocks noChangeAspect="1"/>
          </p:cNvPicPr>
          <p:nvPr/>
        </p:nvPicPr>
        <p:blipFill>
          <a:blip r:embed="rId3"/>
          <a:stretch>
            <a:fillRect/>
          </a:stretch>
        </p:blipFill>
        <p:spPr>
          <a:xfrm>
            <a:off x="5438204" y="1444532"/>
            <a:ext cx="2560433" cy="5181600"/>
          </a:xfrm>
          <a:prstGeom prst="rect">
            <a:avLst/>
          </a:prstGeom>
        </p:spPr>
      </p:pic>
    </p:spTree>
    <p:extLst>
      <p:ext uri="{BB962C8B-B14F-4D97-AF65-F5344CB8AC3E}">
        <p14:creationId xmlns:p14="http://schemas.microsoft.com/office/powerpoint/2010/main" val="2660074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Sleep Tips</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Cut back on caffeine</a:t>
            </a:r>
          </a:p>
          <a:p>
            <a:r>
              <a:rPr lang="en-US" dirty="0" smtClean="0"/>
              <a:t>Stop smoking/reduce nicotine use</a:t>
            </a:r>
          </a:p>
          <a:p>
            <a:r>
              <a:rPr lang="en-US" dirty="0" smtClean="0"/>
              <a:t>Eat healthy, avoid heavy meals before bed</a:t>
            </a:r>
          </a:p>
          <a:p>
            <a:r>
              <a:rPr lang="en-US" dirty="0" smtClean="0"/>
              <a:t>Exercise regularly, at the best time for you</a:t>
            </a:r>
          </a:p>
          <a:p>
            <a:r>
              <a:rPr lang="en-US" dirty="0" smtClean="0"/>
              <a:t>Relax before bedtime</a:t>
            </a:r>
          </a:p>
          <a:p>
            <a:r>
              <a:rPr lang="en-US" dirty="0" smtClean="0"/>
              <a:t>Avoid discussing emotional or stressful issues before bed</a:t>
            </a:r>
          </a:p>
          <a:p>
            <a:r>
              <a:rPr lang="en-US" dirty="0" smtClean="0"/>
              <a:t>Keep room quiet and comfortable</a:t>
            </a:r>
          </a:p>
          <a:p>
            <a:r>
              <a:rPr lang="en-US" dirty="0" smtClean="0"/>
              <a:t>Avoid sleeping with pets</a:t>
            </a:r>
          </a:p>
          <a:p>
            <a:endParaRPr lang="en-US" dirty="0"/>
          </a:p>
        </p:txBody>
      </p:sp>
      <p:pic>
        <p:nvPicPr>
          <p:cNvPr id="4" name="Picture 3"/>
          <p:cNvPicPr>
            <a:picLocks noChangeAspect="1"/>
          </p:cNvPicPr>
          <p:nvPr/>
        </p:nvPicPr>
        <p:blipFill>
          <a:blip r:embed="rId3"/>
          <a:stretch>
            <a:fillRect/>
          </a:stretch>
        </p:blipFill>
        <p:spPr>
          <a:xfrm>
            <a:off x="6709632" y="315153"/>
            <a:ext cx="2434368" cy="2570096"/>
          </a:xfrm>
          <a:prstGeom prst="rect">
            <a:avLst/>
          </a:prstGeom>
        </p:spPr>
      </p:pic>
    </p:spTree>
    <p:extLst>
      <p:ext uri="{BB962C8B-B14F-4D97-AF65-F5344CB8AC3E}">
        <p14:creationId xmlns:p14="http://schemas.microsoft.com/office/powerpoint/2010/main" val="629934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is Sleep Important?</a:t>
            </a:r>
            <a:endParaRPr lang="en-US" b="1" dirty="0"/>
          </a:p>
        </p:txBody>
      </p:sp>
      <p:sp>
        <p:nvSpPr>
          <p:cNvPr id="3" name="Content Placeholder 2"/>
          <p:cNvSpPr>
            <a:spLocks noGrp="1"/>
          </p:cNvSpPr>
          <p:nvPr>
            <p:ph idx="1"/>
          </p:nvPr>
        </p:nvSpPr>
        <p:spPr/>
        <p:txBody>
          <a:bodyPr/>
          <a:lstStyle/>
          <a:p>
            <a:r>
              <a:rPr lang="en-US" dirty="0" smtClean="0"/>
              <a:t> </a:t>
            </a:r>
            <a:r>
              <a:rPr lang="en-US" dirty="0" smtClean="0">
                <a:solidFill>
                  <a:srgbClr val="000000"/>
                </a:solidFill>
              </a:rPr>
              <a:t>helps promote health and recovery.</a:t>
            </a:r>
          </a:p>
          <a:p>
            <a:r>
              <a:rPr lang="en-US" dirty="0" smtClean="0">
                <a:solidFill>
                  <a:srgbClr val="000000"/>
                </a:solidFill>
              </a:rPr>
              <a:t> is a physical need all human beings have.</a:t>
            </a:r>
          </a:p>
          <a:p>
            <a:r>
              <a:rPr lang="en-US" dirty="0" smtClean="0">
                <a:solidFill>
                  <a:srgbClr val="000000"/>
                </a:solidFill>
              </a:rPr>
              <a:t>regarded as precious, because problems</a:t>
            </a:r>
          </a:p>
          <a:p>
            <a:pPr marL="0" indent="0">
              <a:buNone/>
            </a:pPr>
            <a:r>
              <a:rPr lang="en-US" dirty="0">
                <a:solidFill>
                  <a:srgbClr val="000000"/>
                </a:solidFill>
              </a:rPr>
              <a:t> </a:t>
            </a:r>
            <a:r>
              <a:rPr lang="en-US" dirty="0" smtClean="0">
                <a:solidFill>
                  <a:srgbClr val="000000"/>
                </a:solidFill>
              </a:rPr>
              <a:t>   with sleep are often reported and affect an </a:t>
            </a:r>
            <a:endParaRPr lang="en-US" dirty="0">
              <a:solidFill>
                <a:srgbClr val="000000"/>
              </a:solidFill>
            </a:endParaRPr>
          </a:p>
          <a:p>
            <a:pPr marL="0" indent="0">
              <a:buNone/>
            </a:pPr>
            <a:r>
              <a:rPr lang="en-US" dirty="0" smtClean="0">
                <a:solidFill>
                  <a:srgbClr val="000000"/>
                </a:solidFill>
              </a:rPr>
              <a:t>   individual’s over all well-being</a:t>
            </a:r>
            <a:r>
              <a:rPr lang="en-US" dirty="0" smtClean="0"/>
              <a:t>.</a:t>
            </a:r>
            <a:endParaRPr lang="en-US" dirty="0"/>
          </a:p>
        </p:txBody>
      </p:sp>
      <p:pic>
        <p:nvPicPr>
          <p:cNvPr id="4" name="Picture 3"/>
          <p:cNvPicPr>
            <a:picLocks noChangeAspect="1"/>
          </p:cNvPicPr>
          <p:nvPr/>
        </p:nvPicPr>
        <p:blipFill>
          <a:blip r:embed="rId3"/>
          <a:stretch>
            <a:fillRect/>
          </a:stretch>
        </p:blipFill>
        <p:spPr>
          <a:xfrm>
            <a:off x="5700351" y="4136571"/>
            <a:ext cx="2891199" cy="2394858"/>
          </a:xfrm>
          <a:prstGeom prst="rect">
            <a:avLst/>
          </a:prstGeom>
        </p:spPr>
      </p:pic>
    </p:spTree>
    <p:extLst>
      <p:ext uri="{BB962C8B-B14F-4D97-AF65-F5344CB8AC3E}">
        <p14:creationId xmlns:p14="http://schemas.microsoft.com/office/powerpoint/2010/main" val="3812829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b="1" dirty="0"/>
          </a:p>
        </p:txBody>
      </p:sp>
      <p:sp>
        <p:nvSpPr>
          <p:cNvPr id="3" name="Content Placeholder 2"/>
          <p:cNvSpPr>
            <a:spLocks noGrp="1"/>
          </p:cNvSpPr>
          <p:nvPr>
            <p:ph idx="1"/>
          </p:nvPr>
        </p:nvSpPr>
        <p:spPr/>
        <p:txBody>
          <a:bodyPr>
            <a:normAutofit/>
          </a:bodyPr>
          <a:lstStyle/>
          <a:p>
            <a:pPr marL="0" indent="0">
              <a:buNone/>
            </a:pPr>
            <a:r>
              <a:rPr lang="en-US" sz="1200" dirty="0" err="1" smtClean="0">
                <a:solidFill>
                  <a:srgbClr val="000000"/>
                </a:solidFill>
              </a:rPr>
              <a:t>Espie</a:t>
            </a:r>
            <a:r>
              <a:rPr lang="en-US" sz="1200" dirty="0" smtClean="0">
                <a:solidFill>
                  <a:srgbClr val="000000"/>
                </a:solidFill>
              </a:rPr>
              <a:t>, C.A., Kyle, S.D., </a:t>
            </a:r>
            <a:r>
              <a:rPr lang="en-US" sz="1200" dirty="0" err="1" smtClean="0">
                <a:solidFill>
                  <a:srgbClr val="000000"/>
                </a:solidFill>
              </a:rPr>
              <a:t>Hames</a:t>
            </a:r>
            <a:r>
              <a:rPr lang="en-US" sz="1200" dirty="0" smtClean="0">
                <a:solidFill>
                  <a:srgbClr val="000000"/>
                </a:solidFill>
              </a:rPr>
              <a:t>, P., </a:t>
            </a:r>
            <a:r>
              <a:rPr lang="en-US" sz="1200" dirty="0" err="1" smtClean="0">
                <a:solidFill>
                  <a:srgbClr val="000000"/>
                </a:solidFill>
              </a:rPr>
              <a:t>Gardani</a:t>
            </a:r>
            <a:r>
              <a:rPr lang="en-US" sz="1200" dirty="0" smtClean="0">
                <a:solidFill>
                  <a:srgbClr val="000000"/>
                </a:solidFill>
              </a:rPr>
              <a:t>, M., Fleming, L., Cape, J., (2014). The sleep condition indicator : a   clinical screening tool to evaluate insomnia disorder. </a:t>
            </a:r>
            <a:r>
              <a:rPr lang="en-US" sz="1200" i="1" dirty="0" smtClean="0">
                <a:solidFill>
                  <a:srgbClr val="000000"/>
                </a:solidFill>
              </a:rPr>
              <a:t>BMJ Open</a:t>
            </a:r>
          </a:p>
          <a:p>
            <a:pPr marL="0" indent="0">
              <a:buNone/>
            </a:pPr>
            <a:r>
              <a:rPr lang="en-US" sz="1200" dirty="0" smtClean="0">
                <a:solidFill>
                  <a:srgbClr val="000000"/>
                </a:solidFill>
              </a:rPr>
              <a:t>Marino, M., Yi, Li., </a:t>
            </a:r>
            <a:r>
              <a:rPr lang="en-US" sz="1200" dirty="0" err="1" smtClean="0">
                <a:solidFill>
                  <a:srgbClr val="000000"/>
                </a:solidFill>
              </a:rPr>
              <a:t>Rueschman</a:t>
            </a:r>
            <a:r>
              <a:rPr lang="en-US" sz="1200" dirty="0" smtClean="0">
                <a:solidFill>
                  <a:srgbClr val="000000"/>
                </a:solidFill>
              </a:rPr>
              <a:t>, J.W., </a:t>
            </a:r>
            <a:r>
              <a:rPr lang="en-US" sz="1200" dirty="0" err="1" smtClean="0">
                <a:solidFill>
                  <a:srgbClr val="000000"/>
                </a:solidFill>
              </a:rPr>
              <a:t>Winkelman</a:t>
            </a:r>
            <a:r>
              <a:rPr lang="en-US" sz="1200" dirty="0" smtClean="0">
                <a:solidFill>
                  <a:srgbClr val="000000"/>
                </a:solidFill>
              </a:rPr>
              <a:t>, J.M., </a:t>
            </a:r>
            <a:r>
              <a:rPr lang="en-US" sz="1200" dirty="0" err="1" smtClean="0">
                <a:solidFill>
                  <a:srgbClr val="000000"/>
                </a:solidFill>
              </a:rPr>
              <a:t>Ellenbogen</a:t>
            </a:r>
            <a:r>
              <a:rPr lang="en-US" sz="1200" dirty="0" smtClean="0">
                <a:solidFill>
                  <a:srgbClr val="000000"/>
                </a:solidFill>
              </a:rPr>
              <a:t>, J.M., </a:t>
            </a:r>
            <a:r>
              <a:rPr lang="en-US" sz="1200" dirty="0" err="1" smtClean="0">
                <a:solidFill>
                  <a:srgbClr val="000000"/>
                </a:solidFill>
              </a:rPr>
              <a:t>Dllin</a:t>
            </a:r>
            <a:r>
              <a:rPr lang="en-US" sz="1200" dirty="0" smtClean="0">
                <a:solidFill>
                  <a:srgbClr val="000000"/>
                </a:solidFill>
              </a:rPr>
              <a:t>, S.H., </a:t>
            </a:r>
            <a:r>
              <a:rPr lang="en-US" sz="1200" dirty="0" err="1" smtClean="0">
                <a:solidFill>
                  <a:srgbClr val="000000"/>
                </a:solidFill>
              </a:rPr>
              <a:t>Berkman</a:t>
            </a:r>
            <a:r>
              <a:rPr lang="en-US" sz="1200" dirty="0" smtClean="0">
                <a:solidFill>
                  <a:srgbClr val="000000"/>
                </a:solidFill>
              </a:rPr>
              <a:t>, L.F, Buxton, O.M., (2013). Measuring sleep accuracy, sensitivity, and specificity of wrist </a:t>
            </a:r>
            <a:r>
              <a:rPr lang="en-US" sz="1200" dirty="0" err="1" smtClean="0">
                <a:solidFill>
                  <a:srgbClr val="000000"/>
                </a:solidFill>
              </a:rPr>
              <a:t>actigraphy</a:t>
            </a:r>
            <a:r>
              <a:rPr lang="en-US" sz="1200" dirty="0" smtClean="0">
                <a:solidFill>
                  <a:srgbClr val="000000"/>
                </a:solidFill>
              </a:rPr>
              <a:t> compared to </a:t>
            </a:r>
            <a:r>
              <a:rPr lang="en-US" sz="1200" dirty="0" err="1" smtClean="0">
                <a:solidFill>
                  <a:srgbClr val="000000"/>
                </a:solidFill>
              </a:rPr>
              <a:t>Polysomnography</a:t>
            </a:r>
            <a:r>
              <a:rPr lang="en-US" sz="1200" dirty="0" smtClean="0">
                <a:solidFill>
                  <a:srgbClr val="000000"/>
                </a:solidFill>
              </a:rPr>
              <a:t>. </a:t>
            </a:r>
            <a:r>
              <a:rPr lang="en-US" sz="1200" i="1" dirty="0" smtClean="0">
                <a:solidFill>
                  <a:srgbClr val="000000"/>
                </a:solidFill>
              </a:rPr>
              <a:t>PubMed Central</a:t>
            </a:r>
          </a:p>
          <a:p>
            <a:pPr marL="0" indent="0">
              <a:buNone/>
            </a:pPr>
            <a:r>
              <a:rPr lang="en-US" sz="1200" dirty="0" smtClean="0">
                <a:solidFill>
                  <a:srgbClr val="000000"/>
                </a:solidFill>
              </a:rPr>
              <a:t>Richardson, A., Crow, W., </a:t>
            </a:r>
            <a:r>
              <a:rPr lang="en-US" sz="1200" dirty="0" err="1" smtClean="0">
                <a:solidFill>
                  <a:srgbClr val="000000"/>
                </a:solidFill>
              </a:rPr>
              <a:t>Coghill</a:t>
            </a:r>
            <a:r>
              <a:rPr lang="en-US" sz="1200" dirty="0" smtClean="0">
                <a:solidFill>
                  <a:srgbClr val="000000"/>
                </a:solidFill>
              </a:rPr>
              <a:t>, E., </a:t>
            </a:r>
            <a:r>
              <a:rPr lang="en-US" sz="1200" dirty="0" err="1" smtClean="0">
                <a:solidFill>
                  <a:srgbClr val="000000"/>
                </a:solidFill>
              </a:rPr>
              <a:t>Turnock</a:t>
            </a:r>
            <a:r>
              <a:rPr lang="en-US" sz="1200" dirty="0" smtClean="0">
                <a:solidFill>
                  <a:srgbClr val="000000"/>
                </a:solidFill>
              </a:rPr>
              <a:t>, C., (2007). A comparison of sleep assessment tools by nurses and patients in critical care</a:t>
            </a:r>
            <a:r>
              <a:rPr lang="en-US" sz="1200" i="1" dirty="0" smtClean="0">
                <a:solidFill>
                  <a:srgbClr val="000000"/>
                </a:solidFill>
              </a:rPr>
              <a:t>. Journal of Clinical Nursing</a:t>
            </a:r>
            <a:endParaRPr lang="en-US" sz="1200" i="1" dirty="0">
              <a:solidFill>
                <a:srgbClr val="000000"/>
              </a:solidFill>
            </a:endParaRPr>
          </a:p>
        </p:txBody>
      </p:sp>
    </p:spTree>
    <p:extLst>
      <p:ext uri="{BB962C8B-B14F-4D97-AF65-F5344CB8AC3E}">
        <p14:creationId xmlns:p14="http://schemas.microsoft.com/office/powerpoint/2010/main" val="117414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Studies Show that Reduced </a:t>
            </a:r>
            <a:r>
              <a:rPr lang="en-US" b="1" dirty="0"/>
              <a:t>S</a:t>
            </a:r>
            <a:r>
              <a:rPr lang="en-US" b="1" dirty="0" smtClean="0"/>
              <a:t>leep:</a:t>
            </a:r>
            <a:endParaRPr lang="en-US" b="1" dirty="0"/>
          </a:p>
        </p:txBody>
      </p:sp>
      <p:sp>
        <p:nvSpPr>
          <p:cNvPr id="3" name="Content Placeholder 2"/>
          <p:cNvSpPr>
            <a:spLocks noGrp="1"/>
          </p:cNvSpPr>
          <p:nvPr>
            <p:ph idx="1"/>
          </p:nvPr>
        </p:nvSpPr>
        <p:spPr/>
        <p:txBody>
          <a:bodyPr/>
          <a:lstStyle/>
          <a:p>
            <a:r>
              <a:rPr lang="en-US" dirty="0" smtClean="0">
                <a:solidFill>
                  <a:srgbClr val="000000"/>
                </a:solidFill>
              </a:rPr>
              <a:t>Adds to tiredness, aggression, moodiness &amp; irritability</a:t>
            </a:r>
          </a:p>
          <a:p>
            <a:r>
              <a:rPr lang="en-US" dirty="0" smtClean="0">
                <a:solidFill>
                  <a:srgbClr val="000000"/>
                </a:solidFill>
              </a:rPr>
              <a:t>Decreases pain tolerance</a:t>
            </a:r>
          </a:p>
          <a:p>
            <a:r>
              <a:rPr lang="en-US" dirty="0" smtClean="0">
                <a:solidFill>
                  <a:srgbClr val="000000"/>
                </a:solidFill>
              </a:rPr>
              <a:t>Can increased confused reactions</a:t>
            </a:r>
          </a:p>
          <a:p>
            <a:r>
              <a:rPr lang="en-US" dirty="0" smtClean="0">
                <a:solidFill>
                  <a:srgbClr val="000000"/>
                </a:solidFill>
              </a:rPr>
              <a:t>Weakens immunity defenses</a:t>
            </a:r>
          </a:p>
          <a:p>
            <a:r>
              <a:rPr lang="en-US" dirty="0" smtClean="0">
                <a:solidFill>
                  <a:srgbClr val="000000"/>
                </a:solidFill>
              </a:rPr>
              <a:t>Negatively affects attention span</a:t>
            </a:r>
            <a:endParaRPr lang="en-US" dirty="0">
              <a:solidFill>
                <a:srgbClr val="000000"/>
              </a:solidFill>
            </a:endParaRPr>
          </a:p>
        </p:txBody>
      </p:sp>
      <p:pic>
        <p:nvPicPr>
          <p:cNvPr id="6" name="Picture 5"/>
          <p:cNvPicPr>
            <a:picLocks noChangeAspect="1"/>
          </p:cNvPicPr>
          <p:nvPr/>
        </p:nvPicPr>
        <p:blipFill>
          <a:blip r:embed="rId3"/>
          <a:stretch>
            <a:fillRect/>
          </a:stretch>
        </p:blipFill>
        <p:spPr>
          <a:xfrm>
            <a:off x="6203258" y="3027084"/>
            <a:ext cx="2573465" cy="3399625"/>
          </a:xfrm>
          <a:prstGeom prst="rect">
            <a:avLst/>
          </a:prstGeom>
        </p:spPr>
      </p:pic>
    </p:spTree>
    <p:extLst>
      <p:ext uri="{BB962C8B-B14F-4D97-AF65-F5344CB8AC3E}">
        <p14:creationId xmlns:p14="http://schemas.microsoft.com/office/powerpoint/2010/main" val="240436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Measuring Sleep:</a:t>
            </a:r>
            <a:endParaRPr lang="en-US" b="1" dirty="0"/>
          </a:p>
        </p:txBody>
      </p:sp>
      <p:sp>
        <p:nvSpPr>
          <p:cNvPr id="3" name="Content Placeholder 2"/>
          <p:cNvSpPr>
            <a:spLocks noGrp="1"/>
          </p:cNvSpPr>
          <p:nvPr>
            <p:ph idx="1"/>
          </p:nvPr>
        </p:nvSpPr>
        <p:spPr/>
        <p:txBody>
          <a:bodyPr>
            <a:normAutofit fontScale="25000" lnSpcReduction="20000"/>
          </a:bodyPr>
          <a:lstStyle/>
          <a:p>
            <a:pPr marL="0" indent="0">
              <a:buNone/>
            </a:pPr>
            <a:endParaRPr lang="en-US" sz="3100" dirty="0">
              <a:solidFill>
                <a:srgbClr val="000000"/>
              </a:solidFill>
            </a:endParaRPr>
          </a:p>
          <a:p>
            <a:r>
              <a:rPr lang="en-US" sz="8000" dirty="0" smtClean="0">
                <a:solidFill>
                  <a:srgbClr val="000000"/>
                </a:solidFill>
              </a:rPr>
              <a:t>Overtime objective and subjective data has been collected to measure sleep. However clinicians perception of patients’ sleep and patient’s’ self- reported assessment of sleep, hasn’t precisely added to the same results, indicating that subjective data can only be useful when taking into account patient’s own perception on his or her sleep and used in combination with objective data.</a:t>
            </a:r>
          </a:p>
          <a:p>
            <a:pPr marL="0" indent="0">
              <a:buNone/>
            </a:pPr>
            <a:endParaRPr lang="en-US" sz="8000" dirty="0">
              <a:solidFill>
                <a:srgbClr val="000000"/>
              </a:solidFill>
            </a:endParaRPr>
          </a:p>
          <a:p>
            <a:pPr marL="0" indent="0">
              <a:buNone/>
            </a:pPr>
            <a:r>
              <a:rPr lang="en-US" sz="3100" dirty="0" smtClean="0">
                <a:solidFill>
                  <a:srgbClr val="000000"/>
                </a:solidFill>
              </a:rPr>
              <a:t> </a:t>
            </a:r>
          </a:p>
          <a:p>
            <a:pPr marL="0" indent="0">
              <a:buNone/>
            </a:pPr>
            <a:endParaRPr lang="en-US" sz="3100" dirty="0" smtClean="0">
              <a:solidFill>
                <a:srgbClr val="000000"/>
              </a:solidFill>
            </a:endParaRPr>
          </a:p>
          <a:p>
            <a:pPr marL="0" indent="0">
              <a:buNone/>
            </a:pPr>
            <a:endParaRPr lang="en-US" sz="3100" dirty="0">
              <a:solidFill>
                <a:srgbClr val="000000"/>
              </a:solidFill>
            </a:endParaRPr>
          </a:p>
          <a:p>
            <a:pPr marL="0" indent="0">
              <a:buNone/>
            </a:pPr>
            <a:endParaRPr lang="en-US" dirty="0" smtClean="0">
              <a:solidFill>
                <a:srgbClr val="000000"/>
              </a:solidFill>
            </a:endParaRPr>
          </a:p>
          <a:p>
            <a:pPr marL="0" indent="0">
              <a:buNone/>
            </a:pPr>
            <a:r>
              <a:rPr lang="en-US" dirty="0" smtClean="0">
                <a:solidFill>
                  <a:srgbClr val="000000"/>
                </a:solidFill>
              </a:rPr>
              <a:t>   </a:t>
            </a:r>
          </a:p>
          <a:p>
            <a:pPr marL="0" indent="0">
              <a:buNone/>
            </a:pPr>
            <a:endParaRPr lang="en-US" dirty="0" smtClean="0">
              <a:solidFill>
                <a:srgbClr val="000000"/>
              </a:solidFill>
            </a:endParaRPr>
          </a:p>
          <a:p>
            <a:pPr marL="0" indent="0">
              <a:buNone/>
            </a:pPr>
            <a:endParaRPr lang="en-US" dirty="0" smtClean="0">
              <a:solidFill>
                <a:srgbClr val="000000"/>
              </a:solidFill>
            </a:endParaRPr>
          </a:p>
          <a:p>
            <a:pPr marL="0" indent="0" algn="ctr">
              <a:lnSpc>
                <a:spcPct val="90000"/>
              </a:lnSpc>
              <a:buNone/>
            </a:pPr>
            <a:endParaRPr lang="en-US" dirty="0" smtClean="0"/>
          </a:p>
          <a:p>
            <a:pPr marL="0" indent="0">
              <a:buNone/>
            </a:pPr>
            <a:endParaRPr lang="en-US" dirty="0"/>
          </a:p>
        </p:txBody>
      </p:sp>
      <p:pic>
        <p:nvPicPr>
          <p:cNvPr id="5" name="Picture 4"/>
          <p:cNvPicPr>
            <a:picLocks noChangeAspect="1"/>
          </p:cNvPicPr>
          <p:nvPr/>
        </p:nvPicPr>
        <p:blipFill>
          <a:blip r:embed="rId3"/>
          <a:stretch>
            <a:fillRect/>
          </a:stretch>
        </p:blipFill>
        <p:spPr>
          <a:xfrm>
            <a:off x="4984751" y="4319814"/>
            <a:ext cx="3606800" cy="2247900"/>
          </a:xfrm>
          <a:prstGeom prst="rect">
            <a:avLst/>
          </a:prstGeom>
        </p:spPr>
      </p:pic>
    </p:spTree>
    <p:extLst>
      <p:ext uri="{BB962C8B-B14F-4D97-AF65-F5344CB8AC3E}">
        <p14:creationId xmlns:p14="http://schemas.microsoft.com/office/powerpoint/2010/main" val="256451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Objective:Polysomnograph</a:t>
            </a:r>
            <a:r>
              <a:rPr lang="en-US" b="1" dirty="0" smtClean="0"/>
              <a:t> Sleep </a:t>
            </a:r>
            <a:r>
              <a:rPr lang="en-US" b="1" dirty="0"/>
              <a:t>M</a:t>
            </a:r>
            <a:r>
              <a:rPr lang="en-US" b="1" dirty="0" smtClean="0"/>
              <a:t>easurements</a:t>
            </a:r>
            <a:endParaRPr lang="en-US" b="1" dirty="0"/>
          </a:p>
        </p:txBody>
      </p:sp>
      <p:sp>
        <p:nvSpPr>
          <p:cNvPr id="3" name="Content Placeholder 2"/>
          <p:cNvSpPr>
            <a:spLocks noGrp="1"/>
          </p:cNvSpPr>
          <p:nvPr>
            <p:ph idx="1"/>
          </p:nvPr>
        </p:nvSpPr>
        <p:spPr/>
        <p:txBody>
          <a:bodyPr/>
          <a:lstStyle/>
          <a:p>
            <a:r>
              <a:rPr lang="en-US" dirty="0" smtClean="0">
                <a:solidFill>
                  <a:srgbClr val="000000"/>
                </a:solidFill>
              </a:rPr>
              <a:t>Electroencephalogram (EEG) electrical brain activity</a:t>
            </a:r>
          </a:p>
          <a:p>
            <a:r>
              <a:rPr lang="en-US" dirty="0" smtClean="0">
                <a:solidFill>
                  <a:srgbClr val="000000"/>
                </a:solidFill>
              </a:rPr>
              <a:t>Electromyogram (EMG) recording of muscle activity during sleep</a:t>
            </a:r>
          </a:p>
          <a:p>
            <a:r>
              <a:rPr lang="en-US" dirty="0" err="1" smtClean="0">
                <a:solidFill>
                  <a:srgbClr val="000000"/>
                </a:solidFill>
              </a:rPr>
              <a:t>Electroculogram</a:t>
            </a:r>
            <a:r>
              <a:rPr lang="en-US" dirty="0" smtClean="0">
                <a:solidFill>
                  <a:srgbClr val="000000"/>
                </a:solidFill>
              </a:rPr>
              <a:t> (EOG) recording of eye movement</a:t>
            </a:r>
          </a:p>
          <a:p>
            <a:pPr marL="0" indent="0">
              <a:buNone/>
            </a:pPr>
            <a:r>
              <a:rPr lang="en-US" dirty="0">
                <a:solidFill>
                  <a:srgbClr val="000000"/>
                </a:solidFill>
              </a:rPr>
              <a:t> </a:t>
            </a:r>
            <a:r>
              <a:rPr lang="en-US" dirty="0" smtClean="0">
                <a:solidFill>
                  <a:srgbClr val="000000"/>
                </a:solidFill>
              </a:rPr>
              <a:t>  </a:t>
            </a:r>
            <a:endParaRPr lang="en-US" dirty="0">
              <a:solidFill>
                <a:srgbClr val="000000"/>
              </a:solidFill>
            </a:endParaRPr>
          </a:p>
        </p:txBody>
      </p:sp>
      <p:pic>
        <p:nvPicPr>
          <p:cNvPr id="6" name="Picture 5"/>
          <p:cNvPicPr>
            <a:picLocks noChangeAspect="1"/>
          </p:cNvPicPr>
          <p:nvPr/>
        </p:nvPicPr>
        <p:blipFill>
          <a:blip r:embed="rId3"/>
          <a:stretch>
            <a:fillRect/>
          </a:stretch>
        </p:blipFill>
        <p:spPr>
          <a:xfrm>
            <a:off x="5624286" y="4844144"/>
            <a:ext cx="3356428" cy="1868714"/>
          </a:xfrm>
          <a:prstGeom prst="rect">
            <a:avLst/>
          </a:prstGeom>
        </p:spPr>
      </p:pic>
    </p:spTree>
    <p:extLst>
      <p:ext uri="{BB962C8B-B14F-4D97-AF65-F5344CB8AC3E}">
        <p14:creationId xmlns:p14="http://schemas.microsoft.com/office/powerpoint/2010/main" val="2950398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Objective:Actigraphy</a:t>
            </a:r>
            <a:endParaRPr lang="en-US" b="1" dirty="0"/>
          </a:p>
        </p:txBody>
      </p:sp>
      <p:sp>
        <p:nvSpPr>
          <p:cNvPr id="3" name="Content Placeholder 2"/>
          <p:cNvSpPr>
            <a:spLocks noGrp="1"/>
          </p:cNvSpPr>
          <p:nvPr>
            <p:ph idx="1"/>
          </p:nvPr>
        </p:nvSpPr>
        <p:spPr/>
        <p:txBody>
          <a:bodyPr/>
          <a:lstStyle/>
          <a:p>
            <a:r>
              <a:rPr lang="en-US" dirty="0" smtClean="0"/>
              <a:t>An alternative method that works similarly,  measures gross motor activity and is a device worn on the wrist or leg.</a:t>
            </a:r>
          </a:p>
          <a:p>
            <a:r>
              <a:rPr lang="en-US" dirty="0" smtClean="0"/>
              <a:t>Has been validated as a useful means of calculating sleep time and wakefulness.</a:t>
            </a:r>
            <a:endParaRPr lang="en-US" dirty="0"/>
          </a:p>
        </p:txBody>
      </p:sp>
      <p:pic>
        <p:nvPicPr>
          <p:cNvPr id="5" name="Picture 4"/>
          <p:cNvPicPr>
            <a:picLocks noChangeAspect="1"/>
          </p:cNvPicPr>
          <p:nvPr/>
        </p:nvPicPr>
        <p:blipFill>
          <a:blip r:embed="rId3"/>
          <a:stretch>
            <a:fillRect/>
          </a:stretch>
        </p:blipFill>
        <p:spPr>
          <a:xfrm>
            <a:off x="5388428" y="4212772"/>
            <a:ext cx="3229429" cy="2427513"/>
          </a:xfrm>
          <a:prstGeom prst="rect">
            <a:avLst/>
          </a:prstGeom>
        </p:spPr>
      </p:pic>
    </p:spTree>
    <p:extLst>
      <p:ext uri="{BB962C8B-B14F-4D97-AF65-F5344CB8AC3E}">
        <p14:creationId xmlns:p14="http://schemas.microsoft.com/office/powerpoint/2010/main" val="2728009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Subjective Measuring </a:t>
            </a:r>
            <a:r>
              <a:rPr lang="en-US" b="1" dirty="0"/>
              <a:t>T</a:t>
            </a:r>
            <a:r>
              <a:rPr lang="en-US" b="1" dirty="0" smtClean="0"/>
              <a:t>ools</a:t>
            </a:r>
            <a:endParaRPr lang="en-US" b="1" dirty="0"/>
          </a:p>
        </p:txBody>
      </p:sp>
      <p:sp>
        <p:nvSpPr>
          <p:cNvPr id="3" name="Content Placeholder 2"/>
          <p:cNvSpPr>
            <a:spLocks noGrp="1"/>
          </p:cNvSpPr>
          <p:nvPr>
            <p:ph idx="1"/>
          </p:nvPr>
        </p:nvSpPr>
        <p:spPr/>
        <p:txBody>
          <a:bodyPr>
            <a:normAutofit/>
          </a:bodyPr>
          <a:lstStyle/>
          <a:p>
            <a:r>
              <a:rPr lang="en-US" dirty="0" smtClean="0"/>
              <a:t>These are scales composed on questions addressing sleep habits and patterns, the information they provide help determine whether individual’s perceive their sleep pattern a problem or not.</a:t>
            </a:r>
          </a:p>
          <a:p>
            <a:r>
              <a:rPr lang="en-US" dirty="0" smtClean="0"/>
              <a:t>Many different tools designed, must be careful how reliable they are and what exactly they measure.</a:t>
            </a:r>
          </a:p>
          <a:p>
            <a:pPr marL="0" indent="0">
              <a:buNone/>
            </a:pPr>
            <a:endParaRPr lang="en-US" dirty="0"/>
          </a:p>
          <a:p>
            <a:pPr marL="0" indent="0">
              <a:buNone/>
            </a:pPr>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3"/>
          <a:stretch>
            <a:fillRect/>
          </a:stretch>
        </p:blipFill>
        <p:spPr>
          <a:xfrm>
            <a:off x="5188857" y="4717143"/>
            <a:ext cx="3084286" cy="1868715"/>
          </a:xfrm>
          <a:prstGeom prst="rect">
            <a:avLst/>
          </a:prstGeom>
        </p:spPr>
      </p:pic>
    </p:spTree>
    <p:extLst>
      <p:ext uri="{BB962C8B-B14F-4D97-AF65-F5344CB8AC3E}">
        <p14:creationId xmlns:p14="http://schemas.microsoft.com/office/powerpoint/2010/main" val="118452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Common Sleep Disorders</a:t>
            </a:r>
            <a:endParaRPr lang="en-US" b="1" dirty="0"/>
          </a:p>
        </p:txBody>
      </p:sp>
      <p:sp>
        <p:nvSpPr>
          <p:cNvPr id="3" name="Content Placeholder 2"/>
          <p:cNvSpPr>
            <a:spLocks noGrp="1"/>
          </p:cNvSpPr>
          <p:nvPr>
            <p:ph idx="1"/>
          </p:nvPr>
        </p:nvSpPr>
        <p:spPr/>
        <p:txBody>
          <a:bodyPr/>
          <a:lstStyle/>
          <a:p>
            <a:r>
              <a:rPr lang="en-US" dirty="0" smtClean="0">
                <a:solidFill>
                  <a:srgbClr val="000000"/>
                </a:solidFill>
              </a:rPr>
              <a:t>Insomnia</a:t>
            </a:r>
          </a:p>
          <a:p>
            <a:r>
              <a:rPr lang="en-US" dirty="0" smtClean="0">
                <a:solidFill>
                  <a:srgbClr val="000000"/>
                </a:solidFill>
              </a:rPr>
              <a:t>Snoring</a:t>
            </a:r>
          </a:p>
          <a:p>
            <a:r>
              <a:rPr lang="en-US" dirty="0" smtClean="0">
                <a:solidFill>
                  <a:srgbClr val="000000"/>
                </a:solidFill>
              </a:rPr>
              <a:t>Sleep apnea</a:t>
            </a:r>
          </a:p>
          <a:p>
            <a:r>
              <a:rPr lang="en-US" dirty="0" smtClean="0">
                <a:solidFill>
                  <a:srgbClr val="000000"/>
                </a:solidFill>
              </a:rPr>
              <a:t>Sleep deprivation</a:t>
            </a:r>
          </a:p>
          <a:p>
            <a:r>
              <a:rPr lang="en-US" dirty="0" smtClean="0">
                <a:solidFill>
                  <a:srgbClr val="000000"/>
                </a:solidFill>
              </a:rPr>
              <a:t>Restless leg syndrome</a:t>
            </a:r>
            <a:endParaRPr lang="en-US" dirty="0">
              <a:solidFill>
                <a:srgbClr val="000000"/>
              </a:solidFill>
            </a:endParaRPr>
          </a:p>
        </p:txBody>
      </p:sp>
      <p:pic>
        <p:nvPicPr>
          <p:cNvPr id="4" name="Picture 3"/>
          <p:cNvPicPr>
            <a:picLocks noChangeAspect="1"/>
          </p:cNvPicPr>
          <p:nvPr/>
        </p:nvPicPr>
        <p:blipFill>
          <a:blip r:embed="rId3"/>
          <a:stretch>
            <a:fillRect/>
          </a:stretch>
        </p:blipFill>
        <p:spPr>
          <a:xfrm>
            <a:off x="4793133" y="2373559"/>
            <a:ext cx="3417189" cy="2207260"/>
          </a:xfrm>
          <a:prstGeom prst="rect">
            <a:avLst/>
          </a:prstGeom>
        </p:spPr>
      </p:pic>
    </p:spTree>
    <p:extLst>
      <p:ext uri="{BB962C8B-B14F-4D97-AF65-F5344CB8AC3E}">
        <p14:creationId xmlns:p14="http://schemas.microsoft.com/office/powerpoint/2010/main" val="3962051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Snoring</a:t>
            </a:r>
            <a:endParaRPr lang="en-US" b="1" dirty="0"/>
          </a:p>
        </p:txBody>
      </p:sp>
      <p:sp>
        <p:nvSpPr>
          <p:cNvPr id="3" name="Content Placeholder 2"/>
          <p:cNvSpPr>
            <a:spLocks noGrp="1"/>
          </p:cNvSpPr>
          <p:nvPr>
            <p:ph idx="1"/>
          </p:nvPr>
        </p:nvSpPr>
        <p:spPr/>
        <p:txBody>
          <a:bodyPr/>
          <a:lstStyle/>
          <a:p>
            <a:r>
              <a:rPr lang="en-US" dirty="0" smtClean="0"/>
              <a:t>When the flow of air from your nose or mouth to your lungs makes the tissues of your throat vibrate when you sleep.</a:t>
            </a:r>
          </a:p>
          <a:p>
            <a:pPr marL="0" indent="0">
              <a:buNone/>
            </a:pPr>
            <a:endParaRPr lang="en-US" dirty="0"/>
          </a:p>
          <a:p>
            <a:pPr marL="0" indent="0">
              <a:buNone/>
            </a:pPr>
            <a:r>
              <a:rPr lang="en-US" b="1" dirty="0" err="1" smtClean="0"/>
              <a:t>Tx</a:t>
            </a:r>
            <a:r>
              <a:rPr lang="en-US" b="1" dirty="0" smtClean="0"/>
              <a:t>: </a:t>
            </a:r>
            <a:r>
              <a:rPr lang="en-US" dirty="0" smtClean="0"/>
              <a:t>Through lifestyle changes such as: stop smoking,                               drinking, influence sleeping patterns, </a:t>
            </a:r>
            <a:endParaRPr lang="en-US" b="1" dirty="0" smtClean="0"/>
          </a:p>
          <a:p>
            <a:pPr marL="0" indent="0">
              <a:buNone/>
            </a:pPr>
            <a:r>
              <a:rPr lang="en-US" dirty="0" smtClean="0"/>
              <a:t>  </a:t>
            </a:r>
          </a:p>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5881795" y="4520346"/>
            <a:ext cx="3024060" cy="2101432"/>
          </a:xfrm>
          <a:prstGeom prst="rect">
            <a:avLst/>
          </a:prstGeom>
        </p:spPr>
      </p:pic>
    </p:spTree>
    <p:extLst>
      <p:ext uri="{BB962C8B-B14F-4D97-AF65-F5344CB8AC3E}">
        <p14:creationId xmlns:p14="http://schemas.microsoft.com/office/powerpoint/2010/main" val="34993747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483</TotalTime>
  <Words>1590</Words>
  <Application>Microsoft Office PowerPoint</Application>
  <PresentationFormat>On-screen Show (4:3)</PresentationFormat>
  <Paragraphs>157</Paragraphs>
  <Slides>20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News Gothic MT</vt:lpstr>
      <vt:lpstr>Wingdings</vt:lpstr>
      <vt:lpstr>Wingdings 2</vt:lpstr>
      <vt:lpstr>Breeze</vt:lpstr>
      <vt:lpstr>The Importance of Sleep: Sleep-Fit</vt:lpstr>
      <vt:lpstr>Why is Sleep Important?</vt:lpstr>
      <vt:lpstr>Studies Show that Reduced Sleep:</vt:lpstr>
      <vt:lpstr>Measuring Sleep:</vt:lpstr>
      <vt:lpstr>Objective:Polysomnograph Sleep Measurements</vt:lpstr>
      <vt:lpstr>Objective:Actigraphy</vt:lpstr>
      <vt:lpstr>Subjective Measuring Tools</vt:lpstr>
      <vt:lpstr>Common Sleep Disorders</vt:lpstr>
      <vt:lpstr>Snoring</vt:lpstr>
      <vt:lpstr>Sleep Deprivation</vt:lpstr>
      <vt:lpstr>Insomnia</vt:lpstr>
      <vt:lpstr>Sleep Apnea</vt:lpstr>
      <vt:lpstr>Restless Leg Syndrome</vt:lpstr>
      <vt:lpstr>Sleep Condition Indicator (SCI) </vt:lpstr>
      <vt:lpstr>Break-down of SCI score:</vt:lpstr>
      <vt:lpstr>SCI Results:</vt:lpstr>
      <vt:lpstr>Even in Healthy People Lack of Sleep can:</vt:lpstr>
      <vt:lpstr>Sleep Deprivation Can Lead to Other Illnesses</vt:lpstr>
      <vt:lpstr>Sleep Tips</vt:lpstr>
      <vt:lpstr>References</vt:lpstr>
    </vt:vector>
  </TitlesOfParts>
  <Company>FAU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Importance of Sleep</dc:title>
  <dc:creator>leslie yanes</dc:creator>
  <cp:lastModifiedBy>Santiago</cp:lastModifiedBy>
  <cp:revision>32</cp:revision>
  <dcterms:created xsi:type="dcterms:W3CDTF">2016-03-25T23:11:21Z</dcterms:created>
  <dcterms:modified xsi:type="dcterms:W3CDTF">2016-04-13T17:14:58Z</dcterms:modified>
</cp:coreProperties>
</file>